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65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0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8995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007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521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478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133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352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193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319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284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559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115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1413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214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47055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0061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732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476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43B8BFD-DA2E-494F-A9EE-1FD421BC9C0A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2C07323-EE29-4A41-9274-26AA2A971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42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На семинар_н\Презентация «Использование современных образовательных технологий\img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90" y="381000"/>
            <a:ext cx="10643936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258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430" y="1621379"/>
            <a:ext cx="8535140" cy="3615241"/>
          </a:xfrm>
          <a:prstGeom prst="rect">
            <a:avLst/>
          </a:prstGeom>
        </p:spPr>
      </p:pic>
      <p:pic>
        <p:nvPicPr>
          <p:cNvPr id="5" name="Рисунок 4" descr="E:\На семинар_н\Презентация «Использование современных образовательных технологий\img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74" y="381000"/>
            <a:ext cx="10667999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183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На семинар_н\Презентация «Использование современных образовательных технологий\img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05" y="381000"/>
            <a:ext cx="10603831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329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6484" y="285193"/>
            <a:ext cx="10258927" cy="1507067"/>
          </a:xfrm>
          <a:solidFill>
            <a:schemeClr val="tx1">
              <a:lumMod val="8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ОБРАЗОВАТЕЛЬНЫЕ ТЕХНОЛОГИИ: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6484" y="1792260"/>
            <a:ext cx="10258927" cy="4520308"/>
          </a:xfrm>
          <a:solidFill>
            <a:schemeClr val="tx1">
              <a:lumMod val="85000"/>
            </a:schemeClr>
          </a:solidFill>
        </p:spPr>
        <p:txBody>
          <a:bodyPr>
            <a:normAutofit/>
          </a:bodyPr>
          <a:lstStyle/>
          <a:p>
            <a:pPr lvl="0"/>
            <a:endParaRPr lang="ru-RU" b="1" i="1" dirty="0" smtClean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i="1" dirty="0" smtClean="0">
                <a:solidFill>
                  <a:srgbClr val="BB65D3"/>
                </a:solidFill>
                <a:latin typeface="Arial Black" panose="020B0A04020102020204" pitchFamily="34" charset="0"/>
              </a:rPr>
              <a:t>Личностно-ориентированное </a:t>
            </a:r>
            <a:r>
              <a:rPr lang="ru-RU" b="1" i="1" dirty="0">
                <a:solidFill>
                  <a:srgbClr val="BB65D3"/>
                </a:solidFill>
                <a:latin typeface="Arial Black" panose="020B0A04020102020204" pitchFamily="34" charset="0"/>
              </a:rPr>
              <a:t>или дифференцированное (разноуровневое) обучение</a:t>
            </a:r>
            <a:endParaRPr lang="ru-RU" i="1" dirty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i="1" dirty="0">
                <a:solidFill>
                  <a:srgbClr val="BB65D3"/>
                </a:solidFill>
                <a:latin typeface="Arial Black" panose="020B0A04020102020204" pitchFamily="34" charset="0"/>
              </a:rPr>
              <a:t>Информационно-коммуникативные и компьютерные технологии</a:t>
            </a:r>
            <a:endParaRPr lang="ru-RU" i="1" dirty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i="1" dirty="0">
                <a:solidFill>
                  <a:srgbClr val="BB65D3"/>
                </a:solidFill>
                <a:latin typeface="Arial Black" panose="020B0A04020102020204" pitchFamily="34" charset="0"/>
              </a:rPr>
              <a:t>Технологии коллективной творческой деятельности или групповые технологии</a:t>
            </a:r>
            <a:endParaRPr lang="ru-RU" i="1" dirty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i="1" dirty="0">
                <a:solidFill>
                  <a:srgbClr val="BB65D3"/>
                </a:solidFill>
                <a:latin typeface="Arial Black" panose="020B0A04020102020204" pitchFamily="34" charset="0"/>
              </a:rPr>
              <a:t>Педагогика сотрудничества</a:t>
            </a:r>
            <a:endParaRPr lang="ru-RU" i="1" dirty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i="1" dirty="0">
                <a:solidFill>
                  <a:srgbClr val="BB65D3"/>
                </a:solidFill>
                <a:latin typeface="Arial Black" panose="020B0A04020102020204" pitchFamily="34" charset="0"/>
              </a:rPr>
              <a:t>Игровые технологии</a:t>
            </a:r>
            <a:endParaRPr lang="ru-RU" i="1" dirty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i="1" dirty="0">
                <a:solidFill>
                  <a:srgbClr val="BB65D3"/>
                </a:solidFill>
                <a:latin typeface="Arial Black" panose="020B0A04020102020204" pitchFamily="34" charset="0"/>
              </a:rPr>
              <a:t>Технологии проектного обучения</a:t>
            </a:r>
            <a:endParaRPr lang="ru-RU" i="1" dirty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b="1" i="1" dirty="0">
                <a:solidFill>
                  <a:srgbClr val="BB65D3"/>
                </a:solidFill>
                <a:latin typeface="Arial Black" panose="020B0A04020102020204" pitchFamily="34" charset="0"/>
              </a:rPr>
              <a:t>Технологии проблемного обучения</a:t>
            </a:r>
            <a:endParaRPr lang="ru-RU" i="1" dirty="0">
              <a:solidFill>
                <a:srgbClr val="BB65D3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680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305" y="285193"/>
            <a:ext cx="10924673" cy="2016849"/>
          </a:xfrm>
          <a:solidFill>
            <a:schemeClr val="tx1">
              <a:lumMod val="85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ТЕХНОЛОГИИ </a:t>
            </a:r>
            <a:br>
              <a:rPr lang="ru-RU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ЛИЧНОСТНО-ОРИЕНТИРОВАННОГО </a:t>
            </a:r>
            <a:br>
              <a:rPr lang="ru-RU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ОБУЧЕНИЯ</a:t>
            </a:r>
            <a:endParaRPr lang="ru-RU" sz="30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2302042"/>
            <a:ext cx="10924673" cy="4211053"/>
          </a:xfrm>
          <a:solidFill>
            <a:schemeClr val="tx1">
              <a:lumMod val="85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endParaRPr lang="ru-RU" sz="32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ДИФФЕРЕНЦИРОВАННОГО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РАЗНОУРОВНЕВОГО)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  <a:endParaRPr lang="ru-RU" sz="3200" b="1" i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007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На семинар_н\Презентация «Использование современных образовательных технологий\img1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26" y="381000"/>
            <a:ext cx="10836442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291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874" y="489284"/>
            <a:ext cx="10443410" cy="5791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преподавателя – заглянуть во внутренний мир своих учеников и раскрыть их творческую индивидуальность для этого, при обучении и развитии детей, можно использовать личностно-ориентированный подход, считая его основополагающим в работе. Личность ученика, ее индивидуальность при таком подходе постоянно находится в центре внимания преподавателя: учет уровня интеллектуального развития учащегося, его задатков и способностей, особенности психического склада, характера, темперамента,</a:t>
            </a:r>
            <a:r>
              <a:rPr lang="ru-RU" sz="2800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индивидуальности и творческого потенциала.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66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305" y="285193"/>
            <a:ext cx="10924673" cy="1888512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ИНФОРМАЦИОННО-КОММУНИКАТИВНЫЕ</a:t>
            </a:r>
            <a:b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ТЕХНОЛОГИИ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2173705"/>
            <a:ext cx="10924673" cy="433939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</a:p>
          <a:p>
            <a:pPr marL="0" indent="0" algn="ctr">
              <a:buNone/>
            </a:pP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КОМПЬЮТЕРНЫЕ ТЕХНОЛОГИИ </a:t>
            </a:r>
            <a:endParaRPr lang="ru-RU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821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874" y="489284"/>
            <a:ext cx="10443410" cy="5791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вовлечения учащихся в образовательный процесс, на уроках возможно использовать такие цифровые ресурсы как аудио и видеоматериалы, различные графические и текстовые файлы. Данная работа организуется и </a:t>
            </a: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контролируется </a:t>
            </a: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преподавателем (рекомендации и ссылки на конкретные, изученные сайты и материалы). Это создает эффект вовлечения в современные мировые процессы и таким образом стимулирует интерес учащихся к процессу обучения в музыкальной школе. 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0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7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874" y="489284"/>
            <a:ext cx="10443410" cy="5791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Сегодня дети достаточно свободно владеют компьютером, поэтому, начиная с младших классов, имеют смысл такие задания, как: прослушать с помощью </a:t>
            </a:r>
            <a:r>
              <a:rPr lang="ru-RU" sz="28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интернет-ресурсов</a:t>
            </a: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изучаемое произведение в исполнении разных мастеров-профессионалов, а также ровесников – учащихся музыкальных школ. Очень полезным является прослушивание разучиваемых произведений в исполнении других музыкальных инструментов, с последующей беседой-сравнением. Создать наиболее полный образ изучаемого произведения помогает знакомство с эпохой, историей создания и творческим портретом композитора. 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0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874" y="489284"/>
            <a:ext cx="10443410" cy="5791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Данные формы работы помогают не только в получении учеником новых знаний и впечатлений, но и способствуют созданию между педагогом и учеником более доверительных отношений, позволят наладить контакт в общении, подготовят ребенка к качественно другому восприятию музыки и более плодотворной работе над музыкальным произведением.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64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305" y="285193"/>
            <a:ext cx="10924673" cy="2698639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ТЕХНОЛОГИИ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КОЛЛЕКТИВНОЙ</a:t>
            </a:r>
            <a:b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ТВОРЧЕСКОЙ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ДЕЯТЕЛЬНОСТИ</a:t>
            </a:r>
            <a:endParaRPr lang="ru-RU" sz="105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2983832"/>
            <a:ext cx="10924673" cy="3529263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</a:p>
          <a:p>
            <a:pPr marL="0" indent="0" algn="ctr">
              <a:buNone/>
            </a:pPr>
            <a:endParaRPr lang="ru-RU" sz="32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ГРУППОВЫЕ ТЕХНОЛОГИИ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564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874" y="489284"/>
            <a:ext cx="10443410" cy="5791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Важную роль в процессе обучения в музыкальной школе играет коллективное музицирование. Существует множество вариантов организации ансамблей: в классе одного педагога по инструменту или в сотрудничестве с педагогами по классу других инструментов. Может быть использована концертмейстерская практика учащихся и, конечно, ансамблевое исполнительство. Игра в ансамбле приносит огромную пользу на всех ступенях обучения и развития учащихся. </a:t>
            </a:r>
            <a:endParaRPr lang="ru-RU" sz="10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86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874" y="489284"/>
            <a:ext cx="10443410" cy="5791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Ансамбль как одна из форм работы позволяет решать такие задачи, как формирование начальных умений и навыков, работа с музыкальным текстом, умение слушать музыку, исполняемую ансамблем в целом и отдельными группами, слышать звучание темы, подголосков, сопровождения; умение исполнять свою партию грамотно, следуя замыслу композитора и руководителя ансамбля.</a:t>
            </a:r>
            <a:endParaRPr lang="ru-RU" sz="10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09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1211179"/>
            <a:ext cx="11101137" cy="5502441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 сотрудничества основана на содружестве, доверии и взаимопомощи всех участников педагогического процесса, а преподаватель на уроках является помощником  и творческим партнером для учеников, который учится вместе с ними.   Обучение происходит посредством сотрудничества  педагог–ученик, которые в ходе  учебного процесса должны действовать вместе, сообща. Отношения с учащимися должны быть направлены на вовлечение в самостоятельную познавательно–творческую деятельность, а сотрудничество педагог–ученик должно основываться на взаимопомощи, позволяющей достигать единой цели. Ученик осознает, что учитель проявляет особую заинтересованность конкретно к нему, к его индивидуальности, к его творческому потенциалу. Между педагогом и учеником возникают доверительные отношения, налаживается особый контакт, ребёнок раскрепощается, уходят психологическая скованность и зажатость.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73529" y="360948"/>
            <a:ext cx="9116598" cy="769441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ПЕДАГОГИКА СОТРУДНИЧЕСТВА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6659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На семинар_н\Презентация «Использование современных образовательных технологий\img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" y="383222"/>
            <a:ext cx="10788316" cy="60915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001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На семинар_н\Презентация «Использование современных образовательных технологий\img1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16" y="383222"/>
            <a:ext cx="11213431" cy="60915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060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874" y="489284"/>
            <a:ext cx="10443410" cy="5791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 является одной из доминирующих  деятельностей ребенка, поэтому на уроках в музыкальной школе целесообразно использовать игровую технологию. На индивидуальных занятиях по обучению игре на инструменте это могут быть различные упражнения и игры, которые направлены на развитие исполнительского  аппарата, и могут быть собраны в различных сборниках и методических пособиях.</a:t>
            </a:r>
            <a:endParaRPr lang="ru-RU" sz="10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0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1211179"/>
            <a:ext cx="11101137" cy="5502441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использования технологии - стимулировать интерес учащихся к определенным проблемам, предполагающим владение определенной суммой знаний, умений и навыков, и через проектную деятельность, предусматривающим решение этих проблем и умение практически применять полученные знания. Преподаватель направляет  мысли и действия учеников в нужном направлении для самостоятельного поиска, в результате которого ученики должны самостоятельно и в совместных усилиях решить проблему, применив необходимые знания и навыки для получения результата. Вся работа над проблемой, таким образом, приобретает контуры проектной деятельности. Суть проектной методики заключается в том, что ученик активно участвует в получении знаний и навыков. Проектная технология – это практические творческие задания, требующие от учащихся их применение для решения обучения.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7306" y="360948"/>
            <a:ext cx="11101136" cy="769441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rgbClr val="A50E82"/>
                  </a:solidFill>
                  <a:prstDash val="solid"/>
                </a:ln>
                <a:solidFill>
                  <a:srgbClr val="A50E82">
                    <a:lumMod val="40000"/>
                    <a:lumOff val="60000"/>
                  </a:srgbClr>
                </a:solidFill>
              </a:rPr>
              <a:t>ТЕХНОЛОГИИ ПРОЕКТНОГО ОБУЧЕНИЯ</a:t>
            </a:r>
            <a:endParaRPr lang="ru-RU" sz="4400" b="1" dirty="0">
              <a:ln w="22225">
                <a:solidFill>
                  <a:srgbClr val="A50E82"/>
                </a:solidFill>
                <a:prstDash val="solid"/>
              </a:ln>
              <a:solidFill>
                <a:srgbClr val="A50E82">
                  <a:lumMod val="40000"/>
                  <a:lumOff val="6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35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356135"/>
            <a:ext cx="11101137" cy="6357485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Овладевая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навыками проектирования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приучается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 мыслить, прогнозировать возможные варианты решения стоящих перед ним задач. 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музыкальной школе такими проектами для учеников могут стать публичные выступления, подготовка и участие в концертах и конкурсах. В ходе выступления ученику нужно выполнить ряд задач: справиться со сценическим волнением, справиться с техническими трудностями, понять, почувствовать и раскрыть эмоциональный образ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произведения,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свое исполнение  наиболее ярким и запоминающимся. Все это требует от ученика как кропотливой продуманной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(совместно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преподавателем и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самостоятельной) подготовки, так и 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применить свои навыки непосредственно в момент выступления.</a:t>
            </a:r>
          </a:p>
        </p:txBody>
      </p:sp>
    </p:spTree>
    <p:extLst>
      <p:ext uri="{BB962C8B-B14F-4D97-AF65-F5344CB8AC3E}">
        <p14:creationId xmlns:p14="http://schemas.microsoft.com/office/powerpoint/2010/main" val="73059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71226" y="360948"/>
            <a:ext cx="10721205" cy="769441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rgbClr val="A50E82"/>
                  </a:solidFill>
                  <a:prstDash val="solid"/>
                </a:ln>
                <a:solidFill>
                  <a:srgbClr val="A50E82">
                    <a:lumMod val="40000"/>
                    <a:lumOff val="60000"/>
                  </a:srgbClr>
                </a:solidFill>
              </a:rPr>
              <a:t>ТЕХНОЛОГИИ ПРОЕКТНОГО ОБУЧЕНИЯ</a:t>
            </a:r>
            <a:endParaRPr lang="ru-RU" sz="4400" b="1" dirty="0">
              <a:ln w="22225">
                <a:solidFill>
                  <a:srgbClr val="A50E82"/>
                </a:solidFill>
                <a:prstDash val="solid"/>
              </a:ln>
              <a:solidFill>
                <a:srgbClr val="A50E82">
                  <a:lumMod val="40000"/>
                  <a:lumOff val="60000"/>
                </a:srgb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71226" y="1339515"/>
            <a:ext cx="2590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Этапы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6217" y="1339515"/>
            <a:ext cx="275122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Деятельность учащихся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83053" y="1339515"/>
            <a:ext cx="260937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Деятельность учителя </a:t>
            </a:r>
          </a:p>
        </p:txBody>
      </p:sp>
      <p:sp>
        <p:nvSpPr>
          <p:cNvPr id="8" name="Овал 7"/>
          <p:cNvSpPr/>
          <p:nvPr/>
        </p:nvSpPr>
        <p:spPr>
          <a:xfrm>
            <a:off x="4660232" y="2463042"/>
            <a:ext cx="2747206" cy="1579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/>
              <a:t>Выбор темы проекта, определение его цели и задач, разработка реализации плана идеи, формирование </a:t>
            </a:r>
            <a:endParaRPr lang="ru-RU" sz="1000" dirty="0" smtClean="0"/>
          </a:p>
          <a:p>
            <a:pPr algn="ctr"/>
            <a:r>
              <a:rPr lang="ru-RU" sz="1000" dirty="0" smtClean="0"/>
              <a:t>микро групп.</a:t>
            </a:r>
            <a:endParaRPr lang="ru-RU" sz="10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5789511" y="2294020"/>
            <a:ext cx="484632" cy="1289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664234" y="4365193"/>
            <a:ext cx="2743204" cy="1739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/>
              <a:t>Выбор произведения для публичного выступления (концерта или конкурса</a:t>
            </a:r>
            <a:r>
              <a:rPr lang="ru-RU" sz="1000" dirty="0" smtClean="0"/>
              <a:t>) Вид </a:t>
            </a:r>
            <a:r>
              <a:rPr lang="ru-RU" sz="1000" dirty="0"/>
              <a:t>выступления: соло или в </a:t>
            </a:r>
            <a:r>
              <a:rPr lang="ru-RU" sz="1000" dirty="0" smtClean="0"/>
              <a:t>ансамбле, с </a:t>
            </a:r>
            <a:r>
              <a:rPr lang="ru-RU" sz="1000" dirty="0"/>
              <a:t>учетом сроков проведения мероприятия и его тематики.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5789511" y="4139445"/>
            <a:ext cx="484632" cy="1289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1644094" y="2390273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71226" y="3414116"/>
            <a:ext cx="2590800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Организационно-</a:t>
            </a:r>
          </a:p>
          <a:p>
            <a:pPr algn="ctr"/>
            <a:r>
              <a:rPr lang="ru-RU"/>
              <a:t>подготовительный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3262026" y="3136232"/>
            <a:ext cx="1394191" cy="401052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0" idx="2"/>
          </p:cNvCxnSpPr>
          <p:nvPr/>
        </p:nvCxnSpPr>
        <p:spPr>
          <a:xfrm>
            <a:off x="3262026" y="4620126"/>
            <a:ext cx="1402208" cy="614773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8783054" y="3414116"/>
            <a:ext cx="2609378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/>
              <a:t>Формирование мотивации участников, консультирование по выбору тематики и жанра проекта, помощь в подборке необходимых материалов, выработка критериев оценки деятельности каждого участника на всех этапах.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9845426" y="2358477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4" name="Прямая со стрелкой 23"/>
          <p:cNvCxnSpPr/>
          <p:nvPr/>
        </p:nvCxnSpPr>
        <p:spPr>
          <a:xfrm flipH="1" flipV="1">
            <a:off x="7407438" y="3136232"/>
            <a:ext cx="1375615" cy="401052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10" idx="6"/>
          </p:cNvCxnSpPr>
          <p:nvPr/>
        </p:nvCxnSpPr>
        <p:spPr>
          <a:xfrm flipH="1">
            <a:off x="7407438" y="4620126"/>
            <a:ext cx="1375615" cy="614773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507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78984" y="552315"/>
            <a:ext cx="2590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Этапы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59960" y="562341"/>
            <a:ext cx="275122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Деятельность учащихся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32180" y="562341"/>
            <a:ext cx="260937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Деятельность учителя </a:t>
            </a:r>
          </a:p>
        </p:txBody>
      </p:sp>
      <p:sp>
        <p:nvSpPr>
          <p:cNvPr id="8" name="Овал 7"/>
          <p:cNvSpPr/>
          <p:nvPr/>
        </p:nvSpPr>
        <p:spPr>
          <a:xfrm>
            <a:off x="4563975" y="1785261"/>
            <a:ext cx="2747206" cy="1924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prstClr val="white"/>
                </a:solidFill>
              </a:rPr>
              <a:t>Сбор, анализ и систематизация собранной информации, запись интервью, обсуждение собранного материала в микро группах, выдвижение и проверка гипотезы, оформление макета и стендового доклада, самоконтроль.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5695262" y="1607364"/>
            <a:ext cx="484632" cy="1289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613361" y="4397272"/>
            <a:ext cx="2743204" cy="1739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prstClr val="white"/>
                </a:solidFill>
              </a:rPr>
              <a:t>Работа над приобретением необходимых исполнительских навыков. Работа над стилистикой произведений и воплощением эмоционального образа.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5695262" y="3807700"/>
            <a:ext cx="484632" cy="5179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1632171" y="2073730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78984" y="3536142"/>
            <a:ext cx="2590800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Поисковый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3145186" y="3020215"/>
            <a:ext cx="1414774" cy="614766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0" idx="2"/>
          </p:cNvCxnSpPr>
          <p:nvPr/>
        </p:nvCxnSpPr>
        <p:spPr>
          <a:xfrm>
            <a:off x="3211153" y="4652205"/>
            <a:ext cx="1402208" cy="614773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8866006" y="3536142"/>
            <a:ext cx="2609378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prstClr val="white"/>
                </a:solidFill>
              </a:rPr>
              <a:t>Регулярное консультирование по содержанию проекта, помощь в систематизации и обработке материала, консультация по оформлению проекта, отслеживание деятельности каждого ученика, оценка.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9816071" y="2274255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H="1" flipV="1">
            <a:off x="7289652" y="2944442"/>
            <a:ext cx="1509440" cy="552596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7356565" y="4716373"/>
            <a:ext cx="1498675" cy="705859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228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78984" y="552315"/>
            <a:ext cx="2590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Этапы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59960" y="562341"/>
            <a:ext cx="275122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Деятельность учащихся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32180" y="562341"/>
            <a:ext cx="260937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Деятельность учителя </a:t>
            </a:r>
          </a:p>
        </p:txBody>
      </p:sp>
      <p:sp>
        <p:nvSpPr>
          <p:cNvPr id="8" name="Овал 7"/>
          <p:cNvSpPr/>
          <p:nvPr/>
        </p:nvSpPr>
        <p:spPr>
          <a:xfrm>
            <a:off x="4563975" y="1785261"/>
            <a:ext cx="2747206" cy="1924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prstClr val="white"/>
                </a:solidFill>
              </a:rPr>
              <a:t>Оформление проекта, подготовка к </a:t>
            </a:r>
            <a:r>
              <a:rPr lang="ru-RU" sz="1000" dirty="0" smtClean="0">
                <a:solidFill>
                  <a:prstClr val="white"/>
                </a:solidFill>
              </a:rPr>
              <a:t>защите.</a:t>
            </a:r>
            <a:endParaRPr lang="ru-RU" sz="1000" dirty="0">
              <a:solidFill>
                <a:prstClr val="white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5695262" y="1607364"/>
            <a:ext cx="484632" cy="1289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613361" y="4397272"/>
            <a:ext cx="2743204" cy="1739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prstClr val="white"/>
                </a:solidFill>
              </a:rPr>
              <a:t>Оформление проекта, подготовка к выступлению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5695262" y="3807700"/>
            <a:ext cx="484632" cy="5179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1632171" y="2073730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78984" y="3536142"/>
            <a:ext cx="2590800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Итоговый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3145186" y="3020215"/>
            <a:ext cx="1414774" cy="614766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0" idx="2"/>
          </p:cNvCxnSpPr>
          <p:nvPr/>
        </p:nvCxnSpPr>
        <p:spPr>
          <a:xfrm>
            <a:off x="3211153" y="4652205"/>
            <a:ext cx="1402208" cy="614773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8866006" y="3536142"/>
            <a:ext cx="2609378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prstClr val="white"/>
                </a:solidFill>
              </a:rPr>
              <a:t>Подготовка выступающих, помощь  в оформлении проекта.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9816071" y="2274255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H="1" flipV="1">
            <a:off x="7289652" y="2944442"/>
            <a:ext cx="1509440" cy="552596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7356565" y="4716373"/>
            <a:ext cx="1498675" cy="705859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41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78984" y="552315"/>
            <a:ext cx="2590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Этапы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59960" y="562341"/>
            <a:ext cx="275122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Деятельность учащихся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32180" y="562341"/>
            <a:ext cx="260937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Деятельность учителя </a:t>
            </a:r>
          </a:p>
        </p:txBody>
      </p:sp>
      <p:sp>
        <p:nvSpPr>
          <p:cNvPr id="8" name="Овал 7"/>
          <p:cNvSpPr/>
          <p:nvPr/>
        </p:nvSpPr>
        <p:spPr>
          <a:xfrm>
            <a:off x="4563975" y="1785261"/>
            <a:ext cx="2747206" cy="15764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prstClr val="white"/>
                </a:solidFill>
              </a:rPr>
              <a:t>Оценка своей деятельности. </a:t>
            </a:r>
            <a:endParaRPr lang="ru-RU" sz="1000" dirty="0" smtClean="0">
              <a:solidFill>
                <a:prstClr val="white"/>
              </a:solidFill>
            </a:endParaRPr>
          </a:p>
          <a:p>
            <a:pPr algn="ctr"/>
            <a:r>
              <a:rPr lang="ru-RU" sz="1000" dirty="0" smtClean="0">
                <a:solidFill>
                  <a:prstClr val="white"/>
                </a:solidFill>
              </a:rPr>
              <a:t>«</a:t>
            </a:r>
            <a:r>
              <a:rPr lang="ru-RU" sz="1000" dirty="0">
                <a:solidFill>
                  <a:prstClr val="white"/>
                </a:solidFill>
              </a:rPr>
              <a:t>Что дала мне работа над проектом?»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5695262" y="1607364"/>
            <a:ext cx="484632" cy="1289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559960" y="3816605"/>
            <a:ext cx="2751221" cy="2590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prstClr val="white"/>
                </a:solidFill>
              </a:rPr>
              <a:t>Что дало публичное выступление. Удалось ли раскрыть эмоциональные образы. Получилось ли переключения от одной стилистики к другой, удалось ли справиться с техническими трудностями и почему, удалось ли справиться со сценическим волнением.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5693254" y="3493462"/>
            <a:ext cx="484632" cy="2830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1632171" y="2073730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78984" y="3536142"/>
            <a:ext cx="2590800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Рефлексия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3076064" y="2812801"/>
            <a:ext cx="1545629" cy="757554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0" idx="2"/>
          </p:cNvCxnSpPr>
          <p:nvPr/>
        </p:nvCxnSpPr>
        <p:spPr>
          <a:xfrm>
            <a:off x="3165769" y="4367541"/>
            <a:ext cx="1394191" cy="744072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8866006" y="3536142"/>
            <a:ext cx="2609378" cy="1579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prstClr val="white"/>
                </a:solidFill>
              </a:rPr>
              <a:t>Оценивание каждого участника проекта.</a:t>
            </a:r>
          </a:p>
          <a:p>
            <a:pPr algn="ctr"/>
            <a:r>
              <a:rPr lang="ru-RU" sz="1400" dirty="0">
                <a:solidFill>
                  <a:prstClr val="white"/>
                </a:solidFill>
              </a:rPr>
              <a:t>Оценка выступлений учеников.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9816071" y="2274255"/>
            <a:ext cx="484632" cy="9464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24" name="Прямая со стрелкой 23"/>
          <p:cNvCxnSpPr>
            <a:endCxn id="8" idx="6"/>
          </p:cNvCxnSpPr>
          <p:nvPr/>
        </p:nvCxnSpPr>
        <p:spPr>
          <a:xfrm flipH="1" flipV="1">
            <a:off x="7311181" y="2573467"/>
            <a:ext cx="1554825" cy="1096725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7311182" y="4580337"/>
            <a:ext cx="1554824" cy="681790"/>
          </a:xfrm>
          <a:prstGeom prst="straightConnector1">
            <a:avLst/>
          </a:prstGeom>
          <a:ln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700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1211179"/>
            <a:ext cx="11101137" cy="5502441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под проблемным обучением понимается такая организация учебных занятий, которая предполагает создание под руководством учителя проблемных ситуаций и активную самостоятельную деятельность учащихся по их разрешению, в результате чего и происходит творческое овладение профессиональными знаниями, навыками, умениями и развитие мыслительных способностей.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проблемного обучения предполагает организацию под руководством учителя самостоятельной поисковой деятельности учащихся по решению учебных проблем, в ходе которых у учащихся формируются новые знания, умения и навыки, развиваются способности, познавательная активность, любознательность, эрудиция, творческое мышление и др.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задание ученику самостоятельно разобрать новое произведение с ритмическим рисунком, с которым он еще не знаком.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7305" y="360948"/>
            <a:ext cx="11101137" cy="5847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22225">
                  <a:solidFill>
                    <a:srgbClr val="A50E82"/>
                  </a:solidFill>
                  <a:prstDash val="solid"/>
                </a:ln>
                <a:solidFill>
                  <a:srgbClr val="A50E82">
                    <a:lumMod val="40000"/>
                    <a:lumOff val="60000"/>
                  </a:srgbClr>
                </a:solidFill>
              </a:rPr>
              <a:t>ТЕХНОЛОГИИ ПРОБЛЕМНОГО </a:t>
            </a:r>
            <a:r>
              <a:rPr lang="ru-RU" sz="3200" b="1" dirty="0">
                <a:ln w="22225">
                  <a:solidFill>
                    <a:srgbClr val="A50E82"/>
                  </a:solidFill>
                  <a:prstDash val="solid"/>
                </a:ln>
                <a:solidFill>
                  <a:srgbClr val="A50E82">
                    <a:lumMod val="40000"/>
                    <a:lumOff val="60000"/>
                  </a:srgbClr>
                </a:solidFill>
              </a:rPr>
              <a:t>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142349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1211179"/>
            <a:ext cx="11101137" cy="5502441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Отличительными признаками традиционной классно-урочной технологии являются: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учащиеся приблизительно одного возраста и уровня подготовки составляют группу, которая сохраняет в основном постоянный состав на весь период обучения;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группа работает по единому годовому плану и программе согласно расписанию;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основной единицей занятий является урок;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урок посвящен одному учебному предмету, теме, в силу чего учащиеся работают над одним и тем же материалом;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работой учащихся на уроке руководит учитель: он оценивает результаты учебы по  своему предмету, уровень </a:t>
            </a:r>
            <a:r>
              <a:rPr lang="ru-RU" sz="32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обученности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каждого ученика в отдельности.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год, учебный день, расписание уроков, учебные каникулы, перерывы между уроками – атрибуты классно-урочной системы.</a:t>
            </a:r>
          </a:p>
          <a:p>
            <a:pPr marL="0" indent="0">
              <a:buNone/>
            </a:pP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своему характеру и содержанию цели традиционного обучения ориентированы преимущественно на усвоение знаний, умений и навыков, а не на развитие личности, </a:t>
            </a:r>
            <a:r>
              <a:rPr lang="ru-RU" sz="3200" b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предполагают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авторитарную роль преподавателя.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7305" y="360948"/>
            <a:ext cx="11101137" cy="5847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rgbClr val="A50E82"/>
                  </a:solidFill>
                  <a:prstDash val="solid"/>
                </a:ln>
                <a:solidFill>
                  <a:srgbClr val="A50E82">
                    <a:lumMod val="40000"/>
                    <a:lumOff val="60000"/>
                  </a:srgbClr>
                </a:solidFill>
              </a:rPr>
              <a:t>ТРАДИЦИОННЫЕ ТЕХНОЛОГИИ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422733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391</TotalTime>
  <Words>1332</Words>
  <Application>Microsoft Office PowerPoint</Application>
  <PresentationFormat>Широкоэкранный</PresentationFormat>
  <Paragraphs>85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 Black</vt:lpstr>
      <vt:lpstr>Calibri</vt:lpstr>
      <vt:lpstr>Century Gothic</vt:lpstr>
      <vt:lpstr>Georgia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ОБРАЗОВАТЕЛЬНЫЕ ТЕХНОЛОГИИ:</vt:lpstr>
      <vt:lpstr>ТЕХНОЛОГИИ  ЛИЧНОСТНО-ОРИЕНТИРОВАННОГО  ОБУЧЕНИЯ</vt:lpstr>
      <vt:lpstr>Презентация PowerPoint</vt:lpstr>
      <vt:lpstr>Презентация PowerPoint</vt:lpstr>
      <vt:lpstr>ИНФОРМАЦИОННО-КОММУНИКАТИВНЫЕ   ТЕХНОЛОГИИ</vt:lpstr>
      <vt:lpstr>Презентация PowerPoint</vt:lpstr>
      <vt:lpstr>Презентация PowerPoint</vt:lpstr>
      <vt:lpstr>Презентация PowerPoint</vt:lpstr>
      <vt:lpstr>ТЕХНОЛОГИИ КОЛЛЕКТИВНОЙ   ТВОРЧЕСКОЙ ДЕЯТЕЛЬНОСТИ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22</cp:revision>
  <dcterms:created xsi:type="dcterms:W3CDTF">2019-10-31T06:54:48Z</dcterms:created>
  <dcterms:modified xsi:type="dcterms:W3CDTF">2019-11-08T10:50:01Z</dcterms:modified>
</cp:coreProperties>
</file>