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AECBE"/>
    <a:srgbClr val="D8F4DA"/>
    <a:srgbClr val="A9E8AE"/>
    <a:srgbClr val="E6F6EB"/>
    <a:srgbClr val="DA6336"/>
    <a:srgbClr val="ACEEB2"/>
    <a:srgbClr val="CAF4CE"/>
    <a:srgbClr val="7CA365"/>
    <a:srgbClr val="4A711E"/>
    <a:srgbClr val="D8F6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9F2F7-6621-4F35-B152-D8DC94D865A7}" type="datetimeFigureOut">
              <a:rPr lang="ru-RU" smtClean="0"/>
              <a:t>05.06.2024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77139-8D81-448E-AB67-08323B972C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170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9F2F7-6621-4F35-B152-D8DC94D865A7}" type="datetimeFigureOut">
              <a:rPr lang="ru-RU" smtClean="0"/>
              <a:t>05.06.2024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77139-8D81-448E-AB67-08323B972C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002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9F2F7-6621-4F35-B152-D8DC94D865A7}" type="datetimeFigureOut">
              <a:rPr lang="ru-RU" smtClean="0"/>
              <a:t>05.06.2024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77139-8D81-448E-AB67-08323B972C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446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9F2F7-6621-4F35-B152-D8DC94D865A7}" type="datetimeFigureOut">
              <a:rPr lang="ru-RU" smtClean="0"/>
              <a:t>05.06.2024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77139-8D81-448E-AB67-08323B972C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296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9F2F7-6621-4F35-B152-D8DC94D865A7}" type="datetimeFigureOut">
              <a:rPr lang="ru-RU" smtClean="0"/>
              <a:t>05.06.2024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77139-8D81-448E-AB67-08323B972C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345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9F2F7-6621-4F35-B152-D8DC94D865A7}" type="datetimeFigureOut">
              <a:rPr lang="ru-RU" smtClean="0"/>
              <a:t>05.06.2024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77139-8D81-448E-AB67-08323B972C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9968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9F2F7-6621-4F35-B152-D8DC94D865A7}" type="datetimeFigureOut">
              <a:rPr lang="ru-RU" smtClean="0"/>
              <a:t>05.06.2024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77139-8D81-448E-AB67-08323B972C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803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9F2F7-6621-4F35-B152-D8DC94D865A7}" type="datetimeFigureOut">
              <a:rPr lang="ru-RU" smtClean="0"/>
              <a:t>05.06.2024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77139-8D81-448E-AB67-08323B972C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118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9F2F7-6621-4F35-B152-D8DC94D865A7}" type="datetimeFigureOut">
              <a:rPr lang="ru-RU" smtClean="0"/>
              <a:t>05.06.2024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77139-8D81-448E-AB67-08323B972C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091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9F2F7-6621-4F35-B152-D8DC94D865A7}" type="datetimeFigureOut">
              <a:rPr lang="ru-RU" smtClean="0"/>
              <a:t>05.06.2024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77139-8D81-448E-AB67-08323B972C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063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9F2F7-6621-4F35-B152-D8DC94D865A7}" type="datetimeFigureOut">
              <a:rPr lang="ru-RU" smtClean="0"/>
              <a:t>05.06.2024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77139-8D81-448E-AB67-08323B972C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8835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19F2F7-6621-4F35-B152-D8DC94D865A7}" type="datetimeFigureOut">
              <a:rPr lang="ru-RU" smtClean="0"/>
              <a:t>05.06.2024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A77139-8D81-448E-AB67-08323B972C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048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720" y="-2032"/>
            <a:ext cx="12192000" cy="686003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97636" y="2953512"/>
            <a:ext cx="10488168" cy="3666744"/>
          </a:xfrm>
          <a:prstGeom prst="rect">
            <a:avLst/>
          </a:prstGeom>
          <a:solidFill>
            <a:srgbClr val="A9E8A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180" y="3497580"/>
            <a:ext cx="10165080" cy="3712464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Литературно-художественный проект </a:t>
            </a:r>
          </a:p>
          <a:p>
            <a:r>
              <a:rPr lang="ru-RU" sz="3600" b="1" dirty="0" smtClean="0">
                <a:ln w="22225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</a:rPr>
              <a:t>"Образ деревьев в творчестве русских писателей" </a:t>
            </a:r>
          </a:p>
          <a:p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выполненный учащимися изобразительного отделения предпрофессиональной программы Одинцовской ДШИ " Классика" под руководством педагога Артемьевой А.Б."</a:t>
            </a:r>
          </a:p>
          <a:p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579608" y="6620256"/>
            <a:ext cx="1612392" cy="237744"/>
          </a:xfrm>
          <a:prstGeom prst="rect">
            <a:avLst/>
          </a:prstGeom>
          <a:solidFill>
            <a:srgbClr val="D8F6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661160" y="317754"/>
            <a:ext cx="8918448" cy="2002536"/>
          </a:xfrm>
          <a:prstGeom prst="rect">
            <a:avLst/>
          </a:prstGeom>
          <a:solidFill>
            <a:srgbClr val="D8F4D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8384" y="217170"/>
            <a:ext cx="9144000" cy="210312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Реализация практики популяризации культурного наследия среди детей и молодёжи, создание условий для  использования воспитательной технологии. </a:t>
            </a:r>
            <a:endParaRPr lang="ru-RU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17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Светло зеленый градиен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738"/>
            <a:ext cx="12192000" cy="6860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5828" y="266080"/>
            <a:ext cx="5272716" cy="1554062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Государственный Дарвиновский музей</a:t>
            </a:r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/>
            </a:r>
            <a:b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endParaRPr lang="ru-RU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5" t="9818" r="7219" b="10002"/>
          <a:stretch/>
        </p:blipFill>
        <p:spPr>
          <a:xfrm>
            <a:off x="0" y="1820142"/>
            <a:ext cx="3090672" cy="4370646"/>
          </a:xfrm>
          <a:prstGeom prst="rect">
            <a:avLst/>
          </a:prstGeom>
          <a:ln>
            <a:noFill/>
          </a:ln>
          <a:effectLst/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Прямоугольник 4"/>
          <p:cNvSpPr/>
          <p:nvPr/>
        </p:nvSpPr>
        <p:spPr>
          <a:xfrm>
            <a:off x="10579608" y="6620256"/>
            <a:ext cx="1612392" cy="237744"/>
          </a:xfrm>
          <a:prstGeom prst="rect">
            <a:avLst/>
          </a:prstGeom>
          <a:solidFill>
            <a:srgbClr val="D8F6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8" t="8196" r="14252" b="53042"/>
          <a:stretch/>
        </p:blipFill>
        <p:spPr>
          <a:xfrm>
            <a:off x="6638544" y="69536"/>
            <a:ext cx="5431536" cy="15692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82" t="5013" r="10805" b="13760"/>
          <a:stretch/>
        </p:blipFill>
        <p:spPr>
          <a:xfrm>
            <a:off x="9025102" y="1722101"/>
            <a:ext cx="2862073" cy="400421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308" y="2294332"/>
            <a:ext cx="5815406" cy="43615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/>
          <a:srcRect l="18051" t="1201" r="17492" b="44665"/>
          <a:stretch/>
        </p:blipFill>
        <p:spPr>
          <a:xfrm>
            <a:off x="205725" y="112503"/>
            <a:ext cx="1413745" cy="1356928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9665208" y="6045145"/>
            <a:ext cx="2221967" cy="693983"/>
          </a:xfrm>
          <a:prstGeom prst="rect">
            <a:avLst/>
          </a:prstGeom>
          <a:solidFill>
            <a:srgbClr val="ACEEB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0204936" y="6108110"/>
            <a:ext cx="15456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Москва</a:t>
            </a:r>
            <a:endParaRPr lang="ru-RU" sz="3200" dirty="0"/>
          </a:p>
        </p:txBody>
      </p:sp>
      <p:sp>
        <p:nvSpPr>
          <p:cNvPr id="12" name="Пятиугольник 11"/>
          <p:cNvSpPr/>
          <p:nvPr/>
        </p:nvSpPr>
        <p:spPr>
          <a:xfrm rot="5400000">
            <a:off x="9905770" y="6339808"/>
            <a:ext cx="319872" cy="237744"/>
          </a:xfrm>
          <a:prstGeom prst="homePlate">
            <a:avLst>
              <a:gd name="adj" fmla="val 93485"/>
            </a:avLst>
          </a:prstGeom>
          <a:solidFill>
            <a:srgbClr val="7CA3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9938178" y="6219387"/>
            <a:ext cx="237745" cy="215485"/>
          </a:xfrm>
          <a:prstGeom prst="ellipse">
            <a:avLst/>
          </a:prstGeom>
          <a:solidFill>
            <a:srgbClr val="7CA3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0004552" y="6306029"/>
            <a:ext cx="104995" cy="101773"/>
          </a:xfrm>
          <a:prstGeom prst="ellipse">
            <a:avLst/>
          </a:prstGeom>
          <a:solidFill>
            <a:srgbClr val="A9E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3578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Светло зеленый градиен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0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5103354" y="4958113"/>
            <a:ext cx="6995456" cy="1744472"/>
          </a:xfrm>
          <a:prstGeom prst="rect">
            <a:avLst/>
          </a:prstGeom>
          <a:solidFill>
            <a:srgbClr val="BAECB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57" y="2997339"/>
            <a:ext cx="4862319" cy="36467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3" y="246558"/>
            <a:ext cx="3102817" cy="2652199"/>
          </a:xfrm>
          <a:prstGeom prst="rect">
            <a:avLst/>
          </a:prstGeom>
        </p:spPr>
      </p:pic>
      <p:sp>
        <p:nvSpPr>
          <p:cNvPr id="12" name="Объект 11"/>
          <p:cNvSpPr>
            <a:spLocks noGrp="1"/>
          </p:cNvSpPr>
          <p:nvPr>
            <p:ph idx="1"/>
          </p:nvPr>
        </p:nvSpPr>
        <p:spPr>
          <a:xfrm>
            <a:off x="5361804" y="5202947"/>
            <a:ext cx="6327648" cy="140614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Практика приобщения детей и молодежи к культурному наследию может быть реализована в  форме культурно-образовательного проекта.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1180" y="246559"/>
            <a:ext cx="6834208" cy="455410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482" y="257325"/>
            <a:ext cx="1966086" cy="262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32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Светло зеленый градиен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32"/>
            <a:ext cx="12192000" cy="6860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02" y="0"/>
            <a:ext cx="5151120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Звенигородская библиотека </a:t>
            </a:r>
            <a:r>
              <a:rPr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№</a:t>
            </a:r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1</a:t>
            </a:r>
            <a:endParaRPr lang="ru-RU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579608" y="6620256"/>
            <a:ext cx="1612392" cy="237744"/>
          </a:xfrm>
          <a:prstGeom prst="rect">
            <a:avLst/>
          </a:prstGeom>
          <a:solidFill>
            <a:srgbClr val="D8F6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252" y="146050"/>
            <a:ext cx="4520559" cy="34014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215" y="3600023"/>
            <a:ext cx="4477596" cy="3175405"/>
          </a:xfrm>
          <a:prstGeom prst="rect">
            <a:avLst/>
          </a:prstGeom>
        </p:spPr>
      </p:pic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1" t="1105" r="1221" b="1744"/>
          <a:stretch/>
        </p:blipFill>
        <p:spPr>
          <a:xfrm>
            <a:off x="50004" y="1436417"/>
            <a:ext cx="3839872" cy="5101543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999" y="923226"/>
            <a:ext cx="3428800" cy="457173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73185" y="5961488"/>
            <a:ext cx="2718816" cy="810838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9880178" y="6074519"/>
            <a:ext cx="22788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Звенигород</a:t>
            </a:r>
            <a:endParaRPr lang="ru-RU" sz="3200" dirty="0"/>
          </a:p>
        </p:txBody>
      </p:sp>
      <p:sp>
        <p:nvSpPr>
          <p:cNvPr id="14" name="Пятиугольник 13"/>
          <p:cNvSpPr/>
          <p:nvPr/>
        </p:nvSpPr>
        <p:spPr>
          <a:xfrm rot="5400000">
            <a:off x="9634362" y="6329642"/>
            <a:ext cx="319872" cy="237744"/>
          </a:xfrm>
          <a:prstGeom prst="homePlate">
            <a:avLst>
              <a:gd name="adj" fmla="val 93485"/>
            </a:avLst>
          </a:prstGeom>
          <a:solidFill>
            <a:srgbClr val="7CA3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9675425" y="6202904"/>
            <a:ext cx="237745" cy="215485"/>
          </a:xfrm>
          <a:prstGeom prst="ellipse">
            <a:avLst/>
          </a:prstGeom>
          <a:solidFill>
            <a:srgbClr val="7CA3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9755678" y="6288578"/>
            <a:ext cx="104995" cy="101773"/>
          </a:xfrm>
          <a:prstGeom prst="ellipse">
            <a:avLst/>
          </a:prstGeom>
          <a:solidFill>
            <a:srgbClr val="A9E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2520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Светло зеленый градиен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32"/>
            <a:ext cx="12192000" cy="6860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56" y="429768"/>
            <a:ext cx="4516134" cy="6021515"/>
          </a:xfrm>
        </p:spPr>
      </p:pic>
      <p:sp>
        <p:nvSpPr>
          <p:cNvPr id="5" name="Прямоугольник 4"/>
          <p:cNvSpPr/>
          <p:nvPr/>
        </p:nvSpPr>
        <p:spPr>
          <a:xfrm>
            <a:off x="10579608" y="6620256"/>
            <a:ext cx="1612392" cy="237744"/>
          </a:xfrm>
          <a:prstGeom prst="rect">
            <a:avLst/>
          </a:prstGeom>
          <a:solidFill>
            <a:srgbClr val="D8F6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5046" y="429768"/>
            <a:ext cx="6986476" cy="602151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088135" y="842661"/>
            <a:ext cx="6720298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 smtClean="0"/>
              <a:t>В «Стратегии развития воспитания в Российской Федерации на период до 2025 года» (Распоряжение Правительства Российской Федерации от 29 мая 2015 г. N 996-р г. Москва) подчеркивается важность эффективного использования уникального российского культурного наследия, в том числе литературного, музыкального, художественного, театрального и кинематографического, предоставления равных для всех детей возможностей доступа к культурным ценностям, а также поддержки мер по созданию и распространению произведений искусства и культуры, проведению культурных мероприятий, направленных на популяризацию российских культурных, нравственных и семейных ценностей 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298151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606</TotalTime>
  <Words>160</Words>
  <Application>Microsoft Office PowerPoint</Application>
  <PresentationFormat>Широкоэкранный</PresentationFormat>
  <Paragraphs>10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Реализация практики популяризации культурного наследия среди детей и молодёжи, создание условий для  использования воспитательной технологии. </vt:lpstr>
      <vt:lpstr>Государственный Дарвиновский музей </vt:lpstr>
      <vt:lpstr>Презентация PowerPoint</vt:lpstr>
      <vt:lpstr>Звенигородская библиотека №1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artna</dc:creator>
  <cp:lastModifiedBy>artna</cp:lastModifiedBy>
  <cp:revision>29</cp:revision>
  <dcterms:created xsi:type="dcterms:W3CDTF">2024-06-02T09:51:23Z</dcterms:created>
  <dcterms:modified xsi:type="dcterms:W3CDTF">2024-06-05T06:23:54Z</dcterms:modified>
</cp:coreProperties>
</file>